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A59D-DC01-4A0C-BA4B-F317B859E87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Grundprinzipien</a:t>
            </a:r>
            <a:r>
              <a:rPr lang="en-US" dirty="0" smtClean="0"/>
              <a:t> von Montessori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Irmhild</a:t>
            </a:r>
            <a:r>
              <a:rPr lang="en-US" dirty="0" smtClean="0"/>
              <a:t> </a:t>
            </a:r>
            <a:r>
              <a:rPr lang="en-US" dirty="0" err="1" smtClean="0"/>
              <a:t>Ramm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en-US" dirty="0" smtClean="0"/>
              <a:t>Bishkek</a:t>
            </a:r>
            <a:r>
              <a:rPr lang="ru-RU" dirty="0" smtClean="0"/>
              <a:t>, </a:t>
            </a:r>
            <a:r>
              <a:rPr lang="ru-RU" dirty="0" smtClean="0"/>
              <a:t>23.01.2016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Hilf</a:t>
            </a:r>
            <a:r>
              <a:rPr lang="en-US" b="1" dirty="0" smtClean="0"/>
              <a:t> </a:t>
            </a:r>
            <a:r>
              <a:rPr lang="en-US" b="1" dirty="0" err="1" smtClean="0"/>
              <a:t>mir</a:t>
            </a:r>
            <a:r>
              <a:rPr lang="en-US" b="1" dirty="0" smtClean="0"/>
              <a:t>,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selbst</a:t>
            </a:r>
            <a:r>
              <a:rPr lang="en-US" b="1" dirty="0" smtClean="0"/>
              <a:t> </a:t>
            </a:r>
            <a:r>
              <a:rPr lang="en-US" b="1" dirty="0" err="1" smtClean="0"/>
              <a:t>zu</a:t>
            </a:r>
            <a:r>
              <a:rPr lang="en-US" b="1" dirty="0" smtClean="0"/>
              <a:t> </a:t>
            </a:r>
            <a:r>
              <a:rPr lang="en-US" b="1" dirty="0" err="1" smtClean="0"/>
              <a:t>tun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Alles, was  ein Kind </a:t>
            </a:r>
            <a:r>
              <a:rPr lang="de-DE" b="1" dirty="0" smtClean="0"/>
              <a:t>selbständig </a:t>
            </a:r>
            <a:r>
              <a:rPr lang="de-DE" b="1" dirty="0" smtClean="0"/>
              <a:t>machen kann</a:t>
            </a:r>
            <a:r>
              <a:rPr lang="de-DE" b="1" dirty="0" smtClean="0"/>
              <a:t>, </a:t>
            </a:r>
            <a:r>
              <a:rPr lang="de-DE" b="1" dirty="0" smtClean="0"/>
              <a:t>soll </a:t>
            </a:r>
            <a:r>
              <a:rPr lang="de-DE" b="1" dirty="0" smtClean="0"/>
              <a:t>er selbst </a:t>
            </a:r>
            <a:r>
              <a:rPr lang="de-DE" b="1" dirty="0" smtClean="0"/>
              <a:t>macht. Die </a:t>
            </a:r>
            <a:r>
              <a:rPr lang="de-DE" b="1" dirty="0" smtClean="0"/>
              <a:t>Hilfe des Erwachsenen soll nicht </a:t>
            </a:r>
            <a:r>
              <a:rPr lang="de-DE" b="1" dirty="0" smtClean="0"/>
              <a:t>überwiegen. Daraus </a:t>
            </a:r>
            <a:r>
              <a:rPr lang="de-DE" b="1" dirty="0" smtClean="0"/>
              <a:t>entwickeln sich bei den Kindern:</a:t>
            </a:r>
          </a:p>
          <a:p>
            <a:r>
              <a:rPr lang="de-DE" dirty="0" smtClean="0"/>
              <a:t>Die Selbstständigkeit, die Überzeugung </a:t>
            </a:r>
            <a:r>
              <a:rPr lang="de-DE" dirty="0" smtClean="0"/>
              <a:t>von </a:t>
            </a:r>
            <a:r>
              <a:rPr lang="de-DE" dirty="0" smtClean="0"/>
              <a:t>eigenen Kräften</a:t>
            </a:r>
          </a:p>
          <a:p>
            <a:r>
              <a:rPr lang="de-DE" dirty="0" smtClean="0"/>
              <a:t>Die Befriedigung des Bedürfnisses nach dem Erwachsenwerden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</a:t>
            </a:r>
            <a:r>
              <a:rPr lang="de-DE" dirty="0" err="1" smtClean="0"/>
              <a:t>erschiedliches</a:t>
            </a:r>
            <a:r>
              <a:rPr lang="de-DE" dirty="0" smtClean="0"/>
              <a:t> Alter in Gruppen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Jüngeren lernen bei den Älteren</a:t>
            </a:r>
          </a:p>
          <a:p>
            <a:r>
              <a:rPr lang="de-DE" dirty="0" smtClean="0"/>
              <a:t>Die Älteren erwerben </a:t>
            </a:r>
            <a:r>
              <a:rPr lang="de-DE" dirty="0" smtClean="0"/>
              <a:t>Führerqualitäten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 smtClean="0"/>
              <a:t>gegenseitige </a:t>
            </a:r>
            <a:r>
              <a:rPr lang="de-DE" dirty="0" smtClean="0"/>
              <a:t>Hilfe, </a:t>
            </a:r>
            <a:r>
              <a:rPr lang="de-DE" dirty="0" smtClean="0"/>
              <a:t>die Zusammenarbeit und </a:t>
            </a:r>
            <a:r>
              <a:rPr lang="de-DE" dirty="0" smtClean="0"/>
              <a:t>Toleranz entwickeln </a:t>
            </a:r>
            <a:r>
              <a:rPr lang="de-DE" dirty="0" smtClean="0"/>
              <a:t>sich</a:t>
            </a:r>
          </a:p>
          <a:p>
            <a:r>
              <a:rPr lang="de-DE" dirty="0" smtClean="0"/>
              <a:t>Die </a:t>
            </a:r>
            <a:r>
              <a:rPr lang="de-DE" dirty="0" smtClean="0"/>
              <a:t>Verantwortung und </a:t>
            </a:r>
            <a:r>
              <a:rPr lang="de-DE" dirty="0" smtClean="0"/>
              <a:t>Selbstsicherheit entwickeln sich</a:t>
            </a:r>
            <a:endParaRPr lang="de-DE" dirty="0" smtClean="0"/>
          </a:p>
          <a:p>
            <a:r>
              <a:rPr lang="de-DE" dirty="0" smtClean="0"/>
              <a:t>Die Kinder </a:t>
            </a:r>
            <a:r>
              <a:rPr lang="de-DE" dirty="0" smtClean="0"/>
              <a:t>lernen von einander und werden zu aktiven Teilnehmern eines Prozesses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Das Fehlen ständiger Bewertung durch einen Erwachsenen 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Der </a:t>
            </a:r>
            <a:r>
              <a:rPr lang="de-DE" b="1" dirty="0" smtClean="0"/>
              <a:t>Pädagoge bewertet das Kind nicht, </a:t>
            </a:r>
            <a:r>
              <a:rPr lang="de-DE" b="1" dirty="0" smtClean="0"/>
              <a:t>sondern vermittelt seine Einstellung durch  </a:t>
            </a:r>
            <a:r>
              <a:rPr lang="de-DE" b="1" dirty="0" smtClean="0"/>
              <a:t>Gefühle und </a:t>
            </a:r>
            <a:r>
              <a:rPr lang="de-DE" b="1" dirty="0" smtClean="0"/>
              <a:t>bring dem </a:t>
            </a:r>
            <a:r>
              <a:rPr lang="de-DE" b="1" dirty="0" smtClean="0"/>
              <a:t>Kind </a:t>
            </a:r>
            <a:r>
              <a:rPr lang="de-DE" b="1" dirty="0" smtClean="0"/>
              <a:t>bei, adäquat seine Tätigkeit zu bewerten. Daraus entwickelt sich</a:t>
            </a:r>
            <a:endParaRPr lang="de-DE" b="1" dirty="0" smtClean="0"/>
          </a:p>
          <a:p>
            <a:r>
              <a:rPr lang="de-DE" dirty="0" smtClean="0"/>
              <a:t>Die Unabhängigkeit </a:t>
            </a:r>
            <a:r>
              <a:rPr lang="de-DE" dirty="0" smtClean="0"/>
              <a:t>von </a:t>
            </a:r>
            <a:r>
              <a:rPr lang="de-DE" dirty="0" smtClean="0"/>
              <a:t>fremder Bewertung </a:t>
            </a:r>
          </a:p>
          <a:p>
            <a:r>
              <a:rPr lang="de-DE" dirty="0" smtClean="0"/>
              <a:t>D</a:t>
            </a:r>
            <a:r>
              <a:rPr lang="de-DE" dirty="0" smtClean="0"/>
              <a:t>ie Fähigkeit, sich mit etwas </a:t>
            </a:r>
            <a:r>
              <a:rPr lang="de-DE" dirty="0" smtClean="0"/>
              <a:t>zu beschäftigen, weil es interessant ist</a:t>
            </a:r>
            <a:r>
              <a:rPr lang="de-DE" dirty="0" smtClean="0"/>
              <a:t>, und  nicht weil man dafür gestraft  oder  gelobt  wird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 smtClean="0"/>
              <a:t>Fähigkeit, sich objektiv </a:t>
            </a:r>
            <a:r>
              <a:rPr lang="de-DE" dirty="0" smtClean="0"/>
              <a:t>zu bewerten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Das Kind mit anderen nicht zu vergleichen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Es wird das Niveau und die Qualität </a:t>
            </a:r>
            <a:r>
              <a:rPr lang="de-DE" b="1" dirty="0" smtClean="0"/>
              <a:t>das Erreichten bewerten und zwar  wie "ich gestern war" und wie </a:t>
            </a:r>
            <a:r>
              <a:rPr lang="de-DE" b="1" dirty="0" smtClean="0"/>
              <a:t>"ich </a:t>
            </a:r>
            <a:r>
              <a:rPr lang="de-DE" b="1" dirty="0" smtClean="0"/>
              <a:t>heute bin“  und </a:t>
            </a:r>
            <a:r>
              <a:rPr lang="de-DE" b="1" dirty="0" smtClean="0"/>
              <a:t>nicht </a:t>
            </a:r>
            <a:r>
              <a:rPr lang="de-DE" b="1" dirty="0" smtClean="0"/>
              <a:t> wie "ich </a:t>
            </a:r>
            <a:r>
              <a:rPr lang="de-DE" b="1" dirty="0" smtClean="0"/>
              <a:t>im Vergleich zu </a:t>
            </a:r>
            <a:r>
              <a:rPr lang="de-DE" b="1" dirty="0" smtClean="0"/>
              <a:t>anderen bin„.  Dies führt zu</a:t>
            </a:r>
            <a:endParaRPr lang="de-DE" b="1" dirty="0" smtClean="0"/>
          </a:p>
          <a:p>
            <a:r>
              <a:rPr lang="de-DE" dirty="0" smtClean="0"/>
              <a:t>Der Bildung positiver Selbsteinschätzung von „Ich</a:t>
            </a:r>
            <a:r>
              <a:rPr lang="de-DE" dirty="0" smtClean="0"/>
              <a:t>"</a:t>
            </a:r>
          </a:p>
          <a:p>
            <a:r>
              <a:rPr lang="de-DE" dirty="0" smtClean="0"/>
              <a:t>Der Selbstsicherheit </a:t>
            </a:r>
            <a:r>
              <a:rPr lang="de-DE" dirty="0" smtClean="0"/>
              <a:t>und </a:t>
            </a:r>
            <a:r>
              <a:rPr lang="de-DE" dirty="0" smtClean="0"/>
              <a:t>Souveränität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Die </a:t>
            </a:r>
            <a:r>
              <a:rPr lang="en-US" b="1" dirty="0" err="1" smtClean="0"/>
              <a:t>freie</a:t>
            </a:r>
            <a:r>
              <a:rPr lang="en-US" b="1" dirty="0" smtClean="0"/>
              <a:t> Wahl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Das Kind ist </a:t>
            </a:r>
            <a:r>
              <a:rPr lang="de-DE" b="1" dirty="0" smtClean="0"/>
              <a:t>berechtigt</a:t>
            </a:r>
            <a:r>
              <a:rPr lang="de-DE" b="1" dirty="0" smtClean="0"/>
              <a:t>, </a:t>
            </a:r>
            <a:r>
              <a:rPr lang="de-DE" b="1" dirty="0" smtClean="0"/>
              <a:t>selbständig die eine oder die andere Tätigkeit </a:t>
            </a:r>
            <a:r>
              <a:rPr lang="de-DE" b="1" dirty="0" smtClean="0"/>
              <a:t>in der Gruppe zu </a:t>
            </a:r>
            <a:r>
              <a:rPr lang="de-DE" b="1" dirty="0" smtClean="0"/>
              <a:t>wählen. Ein Pädagoge </a:t>
            </a:r>
            <a:r>
              <a:rPr lang="de-DE" b="1" dirty="0" smtClean="0"/>
              <a:t>regt </a:t>
            </a:r>
            <a:r>
              <a:rPr lang="de-DE" b="1" dirty="0" smtClean="0"/>
              <a:t>nur das </a:t>
            </a:r>
            <a:r>
              <a:rPr lang="de-DE" b="1" dirty="0" smtClean="0"/>
              <a:t>Interesse an, </a:t>
            </a:r>
            <a:r>
              <a:rPr lang="de-DE" b="1" dirty="0" smtClean="0"/>
              <a:t>zwingt ihn aber nicht. Als Ergebnis</a:t>
            </a:r>
            <a:endParaRPr lang="de-DE" b="1" dirty="0" smtClean="0"/>
          </a:p>
          <a:p>
            <a:r>
              <a:rPr lang="de-DE" dirty="0" smtClean="0"/>
              <a:t>Lernt  ein </a:t>
            </a:r>
            <a:r>
              <a:rPr lang="de-DE" dirty="0" smtClean="0"/>
              <a:t>Kind </a:t>
            </a:r>
            <a:r>
              <a:rPr lang="de-DE" dirty="0" smtClean="0"/>
              <a:t>besser</a:t>
            </a:r>
            <a:r>
              <a:rPr lang="de-DE" dirty="0" smtClean="0"/>
              <a:t>, sich und </a:t>
            </a:r>
            <a:r>
              <a:rPr lang="de-DE" dirty="0" smtClean="0"/>
              <a:t>seine </a:t>
            </a:r>
            <a:r>
              <a:rPr lang="de-DE" dirty="0" smtClean="0"/>
              <a:t>Wünsche zu </a:t>
            </a:r>
            <a:r>
              <a:rPr lang="de-DE" dirty="0" smtClean="0"/>
              <a:t>verstehen und eine Wahl </a:t>
            </a:r>
            <a:r>
              <a:rPr lang="de-DE" dirty="0" smtClean="0"/>
              <a:t>zu </a:t>
            </a:r>
            <a:r>
              <a:rPr lang="de-DE" dirty="0" smtClean="0"/>
              <a:t>treffen</a:t>
            </a:r>
            <a:endParaRPr lang="de-DE" dirty="0" smtClean="0"/>
          </a:p>
          <a:p>
            <a:r>
              <a:rPr lang="de-DE" dirty="0" smtClean="0"/>
              <a:t>Die freie </a:t>
            </a:r>
            <a:r>
              <a:rPr lang="de-DE" dirty="0" smtClean="0"/>
              <a:t>W</a:t>
            </a:r>
            <a:r>
              <a:rPr lang="de-DE" dirty="0" smtClean="0"/>
              <a:t>ahl entwickelt die Selbstinitiative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Einhaltung der </a:t>
            </a:r>
            <a:r>
              <a:rPr lang="de-DE" sz="3200" dirty="0" smtClean="0"/>
              <a:t>obligatorischen Regeln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«Das Material oder die Spielzeuge </a:t>
            </a:r>
            <a:r>
              <a:rPr lang="de-DE" dirty="0" smtClean="0"/>
              <a:t>sind nach </a:t>
            </a:r>
            <a:r>
              <a:rPr lang="de-DE" dirty="0" smtClean="0"/>
              <a:t>der Arbeit oder dem </a:t>
            </a:r>
            <a:r>
              <a:rPr lang="de-DE" dirty="0" smtClean="0"/>
              <a:t>Spiel mit ihnen unbedingt an ihren Platz zurückzustellen» - so lernt  </a:t>
            </a:r>
            <a:r>
              <a:rPr lang="de-DE" dirty="0" smtClean="0"/>
              <a:t>der Kleine </a:t>
            </a:r>
            <a:r>
              <a:rPr lang="de-DE" dirty="0" smtClean="0"/>
              <a:t>die Ordnung zu schaffen und eine </a:t>
            </a:r>
            <a:r>
              <a:rPr lang="de-DE" dirty="0" smtClean="0"/>
              <a:t>Sache zu Ende zu bringen</a:t>
            </a:r>
          </a:p>
          <a:p>
            <a:r>
              <a:rPr lang="de-DE" dirty="0" smtClean="0"/>
              <a:t>«Die Arbeit mit dem </a:t>
            </a:r>
            <a:r>
              <a:rPr lang="de-DE" dirty="0" smtClean="0"/>
              <a:t>Montessori-Material findet </a:t>
            </a:r>
            <a:r>
              <a:rPr lang="de-DE" dirty="0" smtClean="0"/>
              <a:t>auf den speziellen kleinen Teppichen oder den kleinen </a:t>
            </a:r>
            <a:r>
              <a:rPr lang="de-DE" dirty="0" smtClean="0"/>
              <a:t>Tischen statt» </a:t>
            </a:r>
            <a:r>
              <a:rPr lang="de-DE" dirty="0" smtClean="0"/>
              <a:t>- </a:t>
            </a:r>
            <a:r>
              <a:rPr lang="de-DE" dirty="0" smtClean="0"/>
              <a:t> so lernt das </a:t>
            </a:r>
            <a:r>
              <a:rPr lang="de-DE" dirty="0" smtClean="0"/>
              <a:t>Kind lernt, den Arbeitsplatz zu organisieren und </a:t>
            </a:r>
            <a:r>
              <a:rPr lang="de-DE" dirty="0" smtClean="0"/>
              <a:t>den Raum rational zu nutzen</a:t>
            </a:r>
            <a:endParaRPr lang="de-DE" dirty="0" smtClean="0"/>
          </a:p>
          <a:p>
            <a:r>
              <a:rPr lang="de-DE" dirty="0" smtClean="0"/>
              <a:t>«Wenn </a:t>
            </a:r>
            <a:r>
              <a:rPr lang="de-DE" dirty="0" smtClean="0"/>
              <a:t>ein nötiges Montessori-Material besetzt </a:t>
            </a:r>
            <a:r>
              <a:rPr lang="de-DE" dirty="0" smtClean="0"/>
              <a:t>ist, muss man </a:t>
            </a:r>
            <a:r>
              <a:rPr lang="de-DE" dirty="0" smtClean="0"/>
              <a:t>abwarten oder nach einer Erlaubnis zu fragen, Sich dem Spielenden anzuschließen. Aber wenn das </a:t>
            </a:r>
            <a:r>
              <a:rPr lang="de-DE" dirty="0" smtClean="0"/>
              <a:t>Kind </a:t>
            </a:r>
            <a:r>
              <a:rPr lang="de-DE" dirty="0" smtClean="0"/>
              <a:t>kein Einverständnis </a:t>
            </a:r>
            <a:r>
              <a:rPr lang="de-DE" dirty="0" smtClean="0"/>
              <a:t>bekommen </a:t>
            </a:r>
            <a:r>
              <a:rPr lang="de-DE" dirty="0" smtClean="0"/>
              <a:t>hat, soll er weggehen oder ein </a:t>
            </a:r>
            <a:r>
              <a:rPr lang="de-DE" dirty="0" smtClean="0"/>
              <a:t>anderes Material nehmen </a:t>
            </a:r>
            <a:r>
              <a:rPr lang="de-DE" dirty="0" smtClean="0"/>
              <a:t>oder beobachten. So lernt ein Kind  </a:t>
            </a:r>
            <a:r>
              <a:rPr lang="de-DE" dirty="0" smtClean="0"/>
              <a:t>persönlichen Raum und </a:t>
            </a:r>
            <a:r>
              <a:rPr lang="de-DE" dirty="0" smtClean="0"/>
              <a:t>Rechte </a:t>
            </a:r>
            <a:r>
              <a:rPr lang="de-DE" dirty="0" smtClean="0"/>
              <a:t>anderer Kinder zu </a:t>
            </a:r>
            <a:r>
              <a:rPr lang="de-DE" dirty="0" smtClean="0"/>
              <a:t>respektieren.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Grundprinzipien von Montessori</vt:lpstr>
      <vt:lpstr>Hilf mir, es selbst zu tun</vt:lpstr>
      <vt:lpstr>Unterschiedliches Alter in Gruppen</vt:lpstr>
      <vt:lpstr> Das Fehlen ständiger Bewertung durch einen Erwachsenen  </vt:lpstr>
      <vt:lpstr>Das Kind mit anderen nicht zu vergleichen </vt:lpstr>
      <vt:lpstr>Die freie Wahl </vt:lpstr>
      <vt:lpstr>Einhaltung der obligatorischen Regeln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Монтессори</dc:title>
  <dc:creator>User</dc:creator>
  <cp:lastModifiedBy>User</cp:lastModifiedBy>
  <cp:revision>15</cp:revision>
  <dcterms:created xsi:type="dcterms:W3CDTF">2016-01-16T10:42:48Z</dcterms:created>
  <dcterms:modified xsi:type="dcterms:W3CDTF">2016-01-21T08:24:44Z</dcterms:modified>
</cp:coreProperties>
</file>